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59" r:id="rId2"/>
    <p:sldId id="260" r:id="rId3"/>
  </p:sldIdLst>
  <p:sldSz cx="10693400" cy="7561263"/>
  <p:notesSz cx="6858000" cy="9144000"/>
  <p:defaultTextStyle>
    <a:defPPr>
      <a:defRPr lang="ru-RU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8C90"/>
    <a:srgbClr val="504F53"/>
    <a:srgbClr val="005AA9"/>
    <a:srgbClr val="2D5C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87" autoAdjust="0"/>
    <p:restoredTop sz="98955" autoAdjust="0"/>
  </p:normalViewPr>
  <p:slideViewPr>
    <p:cSldViewPr showGuides="1">
      <p:cViewPr>
        <p:scale>
          <a:sx n="70" d="100"/>
          <a:sy n="70" d="100"/>
        </p:scale>
        <p:origin x="-1752" y="-402"/>
      </p:cViewPr>
      <p:guideLst>
        <p:guide orient="horz" pos="2381"/>
        <p:guide orient="horz" pos="1116"/>
        <p:guide orient="horz" pos="348"/>
        <p:guide orient="horz" pos="4470"/>
        <p:guide pos="3368"/>
        <p:guide pos="828"/>
        <p:guide pos="1826"/>
        <p:guide pos="6011"/>
        <p:guide pos="147"/>
        <p:guide pos="6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2CB9A-35A0-44DF-9563-3B4294FF58F5}" type="datetimeFigureOut">
              <a:rPr lang="ru-RU" smtClean="0"/>
              <a:pPr/>
              <a:t>25.06.2018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AF5B9-CC1E-4A3E-B04F-728BB30B0B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787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Z:\Projects\Текущие\Проектная\FNS_2012\_БРЭНДБУК\out\PPT\3_1_present-01.jpg"/>
          <p:cNvPicPr>
            <a:picLocks noChangeAspect="1" noChangeArrowheads="1"/>
          </p:cNvPicPr>
          <p:nvPr userDrawn="1"/>
        </p:nvPicPr>
        <p:blipFill>
          <a:blip r:embed="rId2" cstate="screen"/>
          <a:stretch>
            <a:fillRect/>
          </a:stretch>
        </p:blipFill>
        <p:spPr bwMode="auto">
          <a:xfrm>
            <a:off x="1588" y="1574"/>
            <a:ext cx="10691812" cy="75586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802005" y="3708623"/>
            <a:ext cx="9089390" cy="1620771"/>
          </a:xfrm>
        </p:spPr>
        <p:txBody>
          <a:bodyPr>
            <a:normAutofit/>
          </a:bodyPr>
          <a:lstStyle>
            <a:lvl1pPr>
              <a:defRPr sz="5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1604010" y="5364807"/>
            <a:ext cx="7485380" cy="1932323"/>
          </a:xfrm>
        </p:spPr>
        <p:txBody>
          <a:bodyPr>
            <a:normAutofit/>
          </a:bodyPr>
          <a:lstStyle>
            <a:lvl1pPr marL="0" indent="0" algn="ctr">
              <a:buNone/>
              <a:defRPr sz="3200" b="0">
                <a:solidFill>
                  <a:schemeClr val="bg1"/>
                </a:solidFill>
                <a:latin typeface="+mj-lt"/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22.12.2012</a:t>
            </a:r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67112" y="334306"/>
            <a:ext cx="2812588" cy="71131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5639" y="334306"/>
            <a:ext cx="8263250" cy="71131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 cstate="screen"/>
          <a:stretch>
            <a:fillRect/>
          </a:stretch>
        </p:blipFill>
        <p:spPr bwMode="auto">
          <a:xfrm>
            <a:off x="1587" y="2108"/>
            <a:ext cx="10691813" cy="755863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62025" y="1771650"/>
            <a:ext cx="8561139" cy="5324475"/>
          </a:xfrm>
        </p:spPr>
        <p:txBody>
          <a:bodyPr/>
          <a:lstStyle>
            <a:lvl1pPr marL="363538" indent="0">
              <a:buFontTx/>
              <a:buNone/>
              <a:defRPr b="1">
                <a:latin typeface="+mj-lt"/>
              </a:defRPr>
            </a:lvl1pPr>
            <a:lvl2pPr marL="360363" indent="3175">
              <a:defRPr>
                <a:latin typeface="+mj-lt"/>
              </a:defRPr>
            </a:lvl2pPr>
            <a:lvl3pPr marL="628650" indent="-260350">
              <a:tabLst/>
              <a:defRPr>
                <a:latin typeface="+mj-lt"/>
              </a:defRPr>
            </a:lvl3pPr>
            <a:lvl4pPr marL="0" indent="360363">
              <a:lnSpc>
                <a:spcPts val="1800"/>
              </a:lnSpc>
              <a:spcBef>
                <a:spcPts val="400"/>
              </a:spcBef>
              <a:defRPr>
                <a:latin typeface="+mj-lt"/>
              </a:defRPr>
            </a:lvl4pPr>
            <a:lvl5pPr>
              <a:lnSpc>
                <a:spcPts val="1800"/>
              </a:lnSpc>
              <a:spcBef>
                <a:spcPts val="400"/>
              </a:spcBef>
              <a:buNone/>
              <a:defRPr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6930876" y="5652839"/>
            <a:ext cx="1080120" cy="41549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ru-RU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 hasCustomPrompt="1"/>
          </p:nvPr>
        </p:nvSpPr>
        <p:spPr>
          <a:xfrm>
            <a:off x="962026" y="552451"/>
            <a:ext cx="8580438" cy="1219199"/>
          </a:xfrm>
        </p:spPr>
        <p:txBody>
          <a:bodyPr/>
          <a:lstStyle>
            <a:lvl1pPr marL="0" marR="0" indent="0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5400"/>
            </a:lvl1pPr>
          </a:lstStyle>
          <a:p>
            <a:pPr marL="0" marR="0" lvl="0" indent="0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1/ ЗАГОЛОВОК СЛАЙДА</a:t>
            </a: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Z:\Projects\Текущие\Проектная\FNS_2012\_БРЭНДБУК\out\PPT\3_1_present_A4-04.png"/>
          <p:cNvPicPr>
            <a:picLocks noChangeAspect="1" noChangeArrowheads="1"/>
          </p:cNvPicPr>
          <p:nvPr userDrawn="1"/>
        </p:nvPicPr>
        <p:blipFill>
          <a:blip r:embed="rId2" cstate="screen"/>
          <a:stretch>
            <a:fillRect/>
          </a:stretch>
        </p:blipFill>
        <p:spPr bwMode="auto">
          <a:xfrm>
            <a:off x="0" y="520"/>
            <a:ext cx="10691813" cy="755863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62025" y="1771650"/>
            <a:ext cx="8561139" cy="5324475"/>
          </a:xfrm>
        </p:spPr>
        <p:txBody>
          <a:bodyPr/>
          <a:lstStyle>
            <a:lvl1pPr marL="363538" indent="0">
              <a:buFontTx/>
              <a:buNone/>
              <a:defRPr b="1">
                <a:latin typeface="+mj-lt"/>
              </a:defRPr>
            </a:lvl1pPr>
            <a:lvl2pPr marL="363538" indent="0">
              <a:defRPr>
                <a:latin typeface="+mj-lt"/>
              </a:defRPr>
            </a:lvl2pPr>
            <a:lvl3pPr marL="628650" indent="-260350">
              <a:defRPr>
                <a:latin typeface="+mj-lt"/>
              </a:defRPr>
            </a:lvl3pPr>
            <a:lvl4pPr marL="0" indent="360363">
              <a:defRPr>
                <a:latin typeface="+mj-lt"/>
              </a:defRPr>
            </a:lvl4pPr>
            <a:lvl5pPr marL="1435100" indent="0">
              <a:buNone/>
              <a:defRPr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 hasCustomPrompt="1"/>
          </p:nvPr>
        </p:nvSpPr>
        <p:spPr>
          <a:xfrm>
            <a:off x="961196" y="552451"/>
            <a:ext cx="8581267" cy="1219199"/>
          </a:xfrm>
        </p:spPr>
        <p:txBody>
          <a:bodyPr/>
          <a:lstStyle>
            <a:lvl1pPr marL="0" marR="0" indent="0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5400"/>
            </a:lvl1pPr>
          </a:lstStyle>
          <a:p>
            <a:pPr marL="0" marR="0" lvl="0" indent="0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1/ ЗАГОЛОВОК СЛАЙДА</a:t>
            </a:r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10691813" cy="75586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025" y="1116335"/>
            <a:ext cx="8561139" cy="2232248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025" y="3781425"/>
            <a:ext cx="8561139" cy="3314700"/>
          </a:xfrm>
        </p:spPr>
        <p:txBody>
          <a:bodyPr anchor="t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 cstate="screen"/>
          <a:stretch>
            <a:fillRect/>
          </a:stretch>
        </p:blipFill>
        <p:spPr bwMode="auto">
          <a:xfrm>
            <a:off x="1587" y="2108"/>
            <a:ext cx="10691813" cy="75586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026" y="552451"/>
            <a:ext cx="8580438" cy="1219200"/>
          </a:xfrm>
        </p:spPr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62026" y="1771650"/>
            <a:ext cx="4234282" cy="517733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9958" y="1771650"/>
            <a:ext cx="4262505" cy="517733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024" y="552450"/>
            <a:ext cx="9196705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025" y="1771650"/>
            <a:ext cx="4297420" cy="626250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62025" y="2397901"/>
            <a:ext cx="4297420" cy="4698224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46701" y="1771650"/>
            <a:ext cx="4195762" cy="626250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346701" y="2412479"/>
            <a:ext cx="4195762" cy="468364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 cstate="screen"/>
          <a:stretch>
            <a:fillRect/>
          </a:stretch>
        </p:blipFill>
        <p:spPr bwMode="auto">
          <a:xfrm>
            <a:off x="1587" y="2108"/>
            <a:ext cx="10691813" cy="75586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025" y="552451"/>
            <a:ext cx="9196705" cy="1219200"/>
          </a:xfrm>
        </p:spPr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78975" y="6474804"/>
            <a:ext cx="663575" cy="720080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>
            <a:lvl1pPr algn="ctr">
              <a:defRPr sz="2700" i="0">
                <a:solidFill>
                  <a:schemeClr val="bg1"/>
                </a:solidFill>
                <a:latin typeface="+mj-lt"/>
              </a:defRPr>
            </a:lvl1pPr>
          </a:lstStyle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4212" y="540271"/>
            <a:ext cx="8588251" cy="1224136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4212" y="1764295"/>
            <a:ext cx="8588251" cy="5331830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734550" y="6660951"/>
            <a:ext cx="724718" cy="696626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>
            <a:lvl1pPr algn="ctr">
              <a:lnSpc>
                <a:spcPts val="2400"/>
              </a:lnSpc>
              <a:defRPr sz="2700">
                <a:solidFill>
                  <a:schemeClr val="bg1"/>
                </a:solidFill>
              </a:defRPr>
            </a:lvl1pPr>
          </a:lstStyle>
          <a:p>
            <a:fld id="{E20E89E6-FE54-4E13-859C-1FA908D70D3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/>
  <p:hf hdr="0" ftr="0" dt="0"/>
  <p:txStyles>
    <p:titleStyle>
      <a:lvl1pPr algn="l" defTabSz="1043056" rtl="0" eaLnBrk="1" latinLnBrk="0" hangingPunct="1">
        <a:lnSpc>
          <a:spcPts val="5200"/>
        </a:lnSpc>
        <a:spcBef>
          <a:spcPct val="0"/>
        </a:spcBef>
        <a:buNone/>
        <a:defRPr sz="4200" b="1" i="0" kern="1200">
          <a:solidFill>
            <a:srgbClr val="005AA9"/>
          </a:solidFill>
          <a:latin typeface="+mj-lt"/>
          <a:ea typeface="+mj-ea"/>
          <a:cs typeface="+mj-cs"/>
        </a:defRPr>
      </a:lvl1pPr>
    </p:titleStyle>
    <p:bodyStyle>
      <a:lvl1pPr marL="363538" indent="0" algn="l" defTabSz="1043056" rtl="0" eaLnBrk="1" latinLnBrk="0" hangingPunct="1">
        <a:spcBef>
          <a:spcPct val="20000"/>
        </a:spcBef>
        <a:buFont typeface="+mj-lt"/>
        <a:buNone/>
        <a:defRPr sz="3600" b="0" i="0" kern="1200">
          <a:solidFill>
            <a:srgbClr val="005AA9"/>
          </a:solidFill>
          <a:latin typeface="+mj-lt"/>
          <a:ea typeface="+mn-ea"/>
          <a:cs typeface="+mn-cs"/>
        </a:defRPr>
      </a:lvl1pPr>
      <a:lvl2pPr marL="363538" indent="0" algn="l" defTabSz="1043056" rtl="0" eaLnBrk="1" latinLnBrk="0" hangingPunct="1">
        <a:spcBef>
          <a:spcPct val="20000"/>
        </a:spcBef>
        <a:buFont typeface="Arial" pitchFamily="34" charset="0"/>
        <a:buNone/>
        <a:defRPr sz="2400" b="0" i="0" kern="1200">
          <a:solidFill>
            <a:srgbClr val="504F53"/>
          </a:solidFill>
          <a:latin typeface="+mj-lt"/>
          <a:ea typeface="+mn-ea"/>
          <a:cs typeface="+mn-cs"/>
        </a:defRPr>
      </a:lvl2pPr>
      <a:lvl3pPr marL="712788" indent="-260350" algn="l" defTabSz="1043056" rtl="0" eaLnBrk="1" latinLnBrk="0" hangingPunct="1">
        <a:spcBef>
          <a:spcPct val="20000"/>
        </a:spcBef>
        <a:buFont typeface="Arial" pitchFamily="34" charset="0"/>
        <a:buChar char="•"/>
        <a:defRPr sz="2400" b="0" i="0" kern="1200">
          <a:solidFill>
            <a:srgbClr val="504F53"/>
          </a:solidFill>
          <a:latin typeface="+mj-lt"/>
          <a:ea typeface="+mn-ea"/>
          <a:cs typeface="+mn-cs"/>
        </a:defRPr>
      </a:lvl3pPr>
      <a:lvl4pPr marL="0" indent="360363" algn="just" defTabSz="1043056" rtl="0" eaLnBrk="1" latinLnBrk="0" hangingPunct="1">
        <a:lnSpc>
          <a:spcPts val="1800"/>
        </a:lnSpc>
        <a:spcBef>
          <a:spcPts val="400"/>
        </a:spcBef>
        <a:buFont typeface="Arial" pitchFamily="34" charset="0"/>
        <a:buNone/>
        <a:tabLst/>
        <a:defRPr sz="1600" b="0" i="0" kern="1200">
          <a:solidFill>
            <a:srgbClr val="504F53"/>
          </a:solidFill>
          <a:latin typeface="+mj-lt"/>
          <a:ea typeface="+mn-ea"/>
          <a:cs typeface="+mn-cs"/>
        </a:defRPr>
      </a:lvl4pPr>
      <a:lvl5pPr marL="1435100" indent="0" algn="l" defTabSz="1043056" rtl="0" eaLnBrk="1" latinLnBrk="0" hangingPunct="1">
        <a:lnSpc>
          <a:spcPts val="1800"/>
        </a:lnSpc>
        <a:spcBef>
          <a:spcPts val="400"/>
        </a:spcBef>
        <a:buFont typeface="Arial" pitchFamily="34" charset="0"/>
        <a:buNone/>
        <a:defRPr sz="1400" b="0" i="0" kern="1200">
          <a:solidFill>
            <a:srgbClr val="8D8C90"/>
          </a:solidFill>
          <a:latin typeface="+mj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\\10.167.201.235\c$\obmen\Opticus_grafik_raboty_w_prazdnik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161" y="1717020"/>
            <a:ext cx="8793027" cy="4396515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\\10.167.201.235\c$\obmen\3d9a8e211b99366715455891894353a8_computer20clipart-transparent-computer-clipart_958-76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604" y="1842704"/>
            <a:ext cx="5550091" cy="4415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60684" y="1566053"/>
            <a:ext cx="4357718" cy="914400"/>
          </a:xfrm>
          <a:prstGeom prst="rect">
            <a:avLst/>
          </a:prstGeom>
        </p:spPr>
        <p:txBody>
          <a:bodyPr vert="horz" wrap="none" lIns="104306" tIns="52153" rIns="104306" bIns="52153" rtlCol="0" anchor="ctr">
            <a:normAutofit/>
          </a:bodyPr>
          <a:lstStyle/>
          <a:p>
            <a:pPr marL="0" marR="0" indent="0" algn="l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005AA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 rot="466355">
            <a:off x="6774927" y="2159806"/>
            <a:ext cx="2824386" cy="1328707"/>
          </a:xfrm>
          <a:prstGeom prst="rect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vert="horz" wrap="none" lIns="104306" tIns="52153" rIns="104306" bIns="52153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ru-RU" sz="1400" b="1" dirty="0" smtClean="0">
                <a:solidFill>
                  <a:srgbClr val="8D8C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 ПОЖАЛОВАТЬ!  </a:t>
            </a:r>
          </a:p>
          <a:p>
            <a:pPr algn="ctr">
              <a:spcBef>
                <a:spcPct val="0"/>
              </a:spcBef>
            </a:pP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ЛИЧНЫЙ КАБИНЕТ </a:t>
            </a:r>
          </a:p>
          <a:p>
            <a:pPr algn="ctr">
              <a:spcBef>
                <a:spcPct val="0"/>
              </a:spcBef>
            </a:pP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НАЛОГОПЛАТЕЛЬЩИКА</a:t>
            </a:r>
            <a:endParaRPr lang="ru-RU" sz="1400" b="1" noProof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indent="0" algn="ctr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ru-RU" sz="1200" b="1" i="1" dirty="0" smtClean="0">
              <a:solidFill>
                <a:srgbClr val="005AA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9622" y="6089608"/>
            <a:ext cx="8659842" cy="1375038"/>
          </a:xfrm>
          <a:prstGeom prst="rect">
            <a:avLst/>
          </a:prstGeom>
        </p:spPr>
        <p:txBody>
          <a:bodyPr vert="horz" wrap="none" lIns="104306" tIns="52153" rIns="104306" bIns="52153" rtlCol="0" anchor="ctr">
            <a:normAutofit/>
          </a:bodyPr>
          <a:lstStyle/>
          <a:p>
            <a:pPr marL="0" marR="0" indent="0" algn="ctr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ПОГАСИТЬ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ЗАДОЛЖЕННОСТЬ?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КЛИКНИ МЫШКУ!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005A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indent="0" algn="ctr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САЙТ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005A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ФНС РОССИИ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www.nalog.ru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3" descr="\\10.167.201.235\c$\obmen\detskie-kartinki-assorti-dlja-prezentacij_36_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89261" y="3449239"/>
            <a:ext cx="334284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239272" y="3677977"/>
            <a:ext cx="2658346" cy="2752000"/>
          </a:xfrm>
          <a:prstGeom prst="rect">
            <a:avLst/>
          </a:prstGeom>
        </p:spPr>
        <p:txBody>
          <a:bodyPr vert="horz" wrap="square" lIns="104306" tIns="52153" rIns="104306" bIns="52153" rtlCol="0" anchor="ctr">
            <a:normAutofit/>
          </a:bodyPr>
          <a:lstStyle/>
          <a:p>
            <a:pPr marL="0" marR="0" indent="0" algn="ctr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ГРАФИК РАБОТЫ</a:t>
            </a:r>
          </a:p>
          <a:p>
            <a:pPr marL="342900" marR="0" indent="-342900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ru-RU" sz="1600" b="1" i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ежедневно  </a:t>
            </a:r>
          </a:p>
          <a:p>
            <a:pPr marL="342900" marR="0" indent="-342900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ru-RU" sz="1600" b="1" i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24 часа в сутки</a:t>
            </a:r>
          </a:p>
          <a:p>
            <a:pPr marL="342900" marR="0" indent="-342900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ru-RU" sz="1600" b="1" i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без перерыва на обед</a:t>
            </a:r>
          </a:p>
          <a:p>
            <a:pPr marL="342900" marR="0" indent="-342900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ru-RU" sz="1600" b="1" i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без праздничных дней</a:t>
            </a:r>
          </a:p>
          <a:p>
            <a:pPr marL="342900" marR="0" indent="-342900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ru-RU" sz="1600" b="1" i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без выходных</a:t>
            </a:r>
          </a:p>
          <a:p>
            <a:pPr marL="342900" marR="0" indent="-342900" algn="ctr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endParaRPr lang="ru-RU" sz="2000" b="1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marL="0" marR="0" indent="0" algn="ctr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230" y="1383998"/>
            <a:ext cx="6319582" cy="2880320"/>
          </a:xfrm>
          <a:prstGeom prst="rect">
            <a:avLst/>
          </a:prstGeom>
        </p:spPr>
        <p:txBody>
          <a:bodyPr vert="horz" wrap="none" lIns="104306" tIns="52153" rIns="104306" bIns="52153" rtlCol="0" anchor="ctr">
            <a:normAutofit/>
          </a:bodyPr>
          <a:lstStyle/>
          <a:p>
            <a:pPr marL="0" marR="0" indent="0" algn="ctr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 ДЕКАБРЯ </a:t>
            </a:r>
          </a:p>
          <a:p>
            <a:pPr marL="0" marR="0" indent="0" algn="ctr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истекает срок уплаты </a:t>
            </a:r>
          </a:p>
          <a:p>
            <a:pPr marL="0" marR="0" indent="0" algn="ctr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имущественных налогов</a:t>
            </a:r>
          </a:p>
          <a:p>
            <a:pPr marL="0" marR="0" indent="0" algn="ctr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физических лиц 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212" y="684287"/>
            <a:ext cx="1008112" cy="1060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2178348" y="789394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27564"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УПРАВЛЕНИЕ 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ФЕДЕРАЛЬНОЙ НАЛОГОВОЙ СЛУЖБЫ 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/>
            </a:r>
            <a:b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ПО СМОЛЕНСКОЙ ОБЛАСТИ</a:t>
            </a:r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92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\\10.167.201.235\c$\obmen\28-1068x6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21" y="3220374"/>
            <a:ext cx="5298135" cy="328405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10.167.201.235\c$\obmen\Opticus_grafik_raboty_w_prazdnik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21" y="1344575"/>
            <a:ext cx="5016126" cy="250806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\\10.167.201.235\c$\obmen\3d9a8e211b99366715455891894353a8_computer20clipart-transparent-computer-clipart_958-76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603" y="1842704"/>
            <a:ext cx="5550091" cy="4415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60684" y="1566053"/>
            <a:ext cx="4357718" cy="914400"/>
          </a:xfrm>
          <a:prstGeom prst="rect">
            <a:avLst/>
          </a:prstGeom>
        </p:spPr>
        <p:txBody>
          <a:bodyPr vert="horz" wrap="none" lIns="104306" tIns="52153" rIns="104306" bIns="52153" rtlCol="0" anchor="ctr">
            <a:normAutofit/>
          </a:bodyPr>
          <a:lstStyle/>
          <a:p>
            <a:pPr marL="0" marR="0" indent="0" algn="l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005AA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 rot="466355">
            <a:off x="6774927" y="2159806"/>
            <a:ext cx="2824386" cy="1328707"/>
          </a:xfrm>
          <a:prstGeom prst="rect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vert="horz" wrap="none" lIns="104306" tIns="52153" rIns="104306" bIns="52153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ru-RU" sz="1400" b="1" dirty="0" smtClean="0">
                <a:solidFill>
                  <a:srgbClr val="8D8C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 ПОЖАЛОВАТЬ!  </a:t>
            </a:r>
          </a:p>
          <a:p>
            <a:pPr algn="ctr">
              <a:spcBef>
                <a:spcPct val="0"/>
              </a:spcBef>
            </a:pPr>
            <a:r>
              <a:rPr lang="ru-RU" sz="1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ЛИЧНЫЙ КАБИНЕТ </a:t>
            </a:r>
          </a:p>
          <a:p>
            <a:pPr algn="ctr">
              <a:spcBef>
                <a:spcPct val="0"/>
              </a:spcBef>
            </a:pPr>
            <a:r>
              <a:rPr lang="ru-RU" sz="1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НАЛОГОПЛАТЕЛЬЩИКА</a:t>
            </a:r>
            <a:endParaRPr lang="ru-RU" sz="1800" b="1" noProof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indent="0" algn="ctr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ru-RU" sz="1200" b="1" i="1" dirty="0" smtClean="0">
              <a:solidFill>
                <a:srgbClr val="005AA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9622" y="6089608"/>
            <a:ext cx="8659842" cy="1375038"/>
          </a:xfrm>
          <a:prstGeom prst="rect">
            <a:avLst/>
          </a:prstGeom>
        </p:spPr>
        <p:txBody>
          <a:bodyPr vert="horz" wrap="none" lIns="104306" tIns="52153" rIns="104306" bIns="52153" rtlCol="0" anchor="ctr">
            <a:normAutofit/>
          </a:bodyPr>
          <a:lstStyle/>
          <a:p>
            <a:pPr marL="0" marR="0" indent="0" algn="ctr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ПОГАСИТЬ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ЗАДОЛЖЕННОСТЬ?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КЛИКНИ МЫШКУ!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005A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indent="0" algn="ctr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САЙТ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005A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ФНС РОССИИ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www.nalog.ru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86661" y="3752425"/>
            <a:ext cx="3417792" cy="2752000"/>
          </a:xfrm>
          <a:prstGeom prst="rect">
            <a:avLst/>
          </a:prstGeom>
        </p:spPr>
        <p:txBody>
          <a:bodyPr vert="horz" wrap="square" lIns="104306" tIns="52153" rIns="104306" bIns="52153" rtlCol="0" anchor="ctr">
            <a:normAutofit/>
          </a:bodyPr>
          <a:lstStyle/>
          <a:p>
            <a:pPr marL="0" marR="0" indent="0" algn="ctr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ГРАФИК РАБОТЫ</a:t>
            </a:r>
          </a:p>
          <a:p>
            <a:pPr marL="342900" marR="0" indent="-342900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ru-RU" sz="2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ежедневно  </a:t>
            </a:r>
          </a:p>
          <a:p>
            <a:pPr marL="342900" marR="0" indent="-342900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ru-RU" sz="2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24 часа в сутки</a:t>
            </a:r>
          </a:p>
          <a:p>
            <a:pPr marL="342900" marR="0" indent="-342900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ru-RU" sz="2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без перерыва на обед</a:t>
            </a:r>
          </a:p>
          <a:p>
            <a:pPr marL="342900" marR="0" indent="-342900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ru-RU" sz="2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без праздничных дней</a:t>
            </a:r>
          </a:p>
          <a:p>
            <a:pPr marL="342900" marR="0" indent="-342900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ru-RU" sz="2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без выходных</a:t>
            </a:r>
          </a:p>
          <a:p>
            <a:pPr marL="342900" marR="0" indent="-342900" algn="ctr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endParaRPr lang="ru-RU" sz="2000" b="1" dirty="0" smtClean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marL="0" marR="0" indent="0" algn="ctr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7" name="Picture 5" descr="\\10.167.201.235\c$\obmen\detskie-kartinki-assorti-dlja-prezentacij_36_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956" y="4463701"/>
            <a:ext cx="1918508" cy="1918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6140" y="5215215"/>
            <a:ext cx="2376264" cy="874393"/>
          </a:xfrm>
          <a:prstGeom prst="rect">
            <a:avLst/>
          </a:prstGeom>
        </p:spPr>
        <p:txBody>
          <a:bodyPr vert="horz" wrap="square" lIns="104306" tIns="52153" rIns="104306" bIns="52153" rtlCol="0" anchor="ctr">
            <a:normAutofit fontScale="47500" lnSpcReduction="20000"/>
          </a:bodyPr>
          <a:lstStyle/>
          <a:p>
            <a:pPr marL="0" marR="0" indent="0" algn="l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ПРОСРОЧЕННЫЕ      </a:t>
            </a:r>
          </a:p>
          <a:p>
            <a:pPr marL="0" marR="0" indent="0" algn="l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3400" b="1" dirty="0">
                <a:solidFill>
                  <a:srgbClr val="005AA9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400" b="1" dirty="0" smtClean="0">
                <a:solidFill>
                  <a:srgbClr val="005AA9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НАЛОГОВЫЕ </a:t>
            </a:r>
          </a:p>
          <a:p>
            <a:pPr marL="0" marR="0" indent="0" algn="l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3400" b="1" dirty="0">
                <a:solidFill>
                  <a:srgbClr val="005AA9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400" b="1" dirty="0" smtClean="0">
                <a:solidFill>
                  <a:srgbClr val="005AA9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ПЛАТЕЖИ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29648" y="2840301"/>
            <a:ext cx="1368152" cy="2584361"/>
          </a:xfrm>
          <a:prstGeom prst="rect">
            <a:avLst/>
          </a:prstGeom>
        </p:spPr>
        <p:txBody>
          <a:bodyPr vert="vert270" wrap="square" lIns="104306" tIns="52153" rIns="104306" bIns="52153" rtlCol="0" anchor="ctr">
            <a:normAutofit/>
          </a:bodyPr>
          <a:lstStyle/>
          <a:p>
            <a:pPr marL="0" marR="0" indent="0" algn="l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ИСПОЛНИТЕЛЬСКИЙ СБОР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90316" y="4738011"/>
            <a:ext cx="576064" cy="1202860"/>
          </a:xfrm>
          <a:prstGeom prst="rect">
            <a:avLst/>
          </a:prstGeom>
        </p:spPr>
        <p:txBody>
          <a:bodyPr vert="vert270" wrap="none" lIns="104306" tIns="52153" rIns="104306" bIns="52153" rtlCol="0" anchor="ctr">
            <a:normAutofit/>
          </a:bodyPr>
          <a:lstStyle/>
          <a:p>
            <a:pPr marL="0" marR="0" indent="0" algn="l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ПЕНИ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94385" y="3955043"/>
            <a:ext cx="864096" cy="1814711"/>
          </a:xfrm>
          <a:prstGeom prst="rect">
            <a:avLst/>
          </a:prstGeom>
        </p:spPr>
        <p:txBody>
          <a:bodyPr vert="vert270" wrap="none" lIns="104306" tIns="52153" rIns="104306" bIns="52153" rtlCol="0" anchor="ctr">
            <a:normAutofit/>
          </a:bodyPr>
          <a:lstStyle/>
          <a:p>
            <a:pPr marL="0" marR="0" indent="0" algn="l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ШТРАФЫ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17252" y="2387962"/>
            <a:ext cx="720080" cy="2391056"/>
          </a:xfrm>
          <a:prstGeom prst="rect">
            <a:avLst/>
          </a:prstGeom>
        </p:spPr>
        <p:txBody>
          <a:bodyPr vert="vert270" wrap="none" lIns="104306" tIns="52153" rIns="104306" bIns="52153" rtlCol="0" anchor="ctr">
            <a:normAutofit/>
          </a:bodyPr>
          <a:lstStyle/>
          <a:p>
            <a:pPr marL="0" marR="0" indent="0" algn="l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АРЕСТ ИМУЩЕСТВА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82604" y="900311"/>
            <a:ext cx="8352928" cy="914400"/>
          </a:xfrm>
          <a:prstGeom prst="rect">
            <a:avLst/>
          </a:prstGeom>
        </p:spPr>
        <p:txBody>
          <a:bodyPr vert="horz" wrap="none" lIns="104306" tIns="52153" rIns="104306" bIns="52153" rtlCol="0" anchor="ctr">
            <a:normAutofit/>
          </a:bodyPr>
          <a:lstStyle/>
          <a:p>
            <a:pPr>
              <a:spcBef>
                <a:spcPct val="0"/>
              </a:spcBef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005AA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58468" y="2782615"/>
            <a:ext cx="738664" cy="2429074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sz="1800" b="1" dirty="0">
                <a:solidFill>
                  <a:srgbClr val="FF0000"/>
                </a:solidFill>
              </a:rPr>
              <a:t>ЗАПРЕТ НА ВЫЕЗД ЗА ГРАНИЦУ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212" y="684287"/>
            <a:ext cx="1008112" cy="1060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2178348" y="789394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27564">
              <a:defRPr/>
            </a:pPr>
            <a:r>
              <a:rPr lang="ru-RU" sz="2400" b="1" dirty="0" smtClean="0">
                <a:solidFill>
                  <a:srgbClr val="8D8C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УПРАВЛЕНИЕ </a:t>
            </a:r>
            <a:r>
              <a:rPr lang="en-US" sz="2400" b="1" dirty="0" smtClean="0">
                <a:solidFill>
                  <a:srgbClr val="8D8C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8D8C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ФЕДЕРАЛЬНОЙ НАЛОГОВОЙ СЛУЖБЫ </a:t>
            </a:r>
            <a:r>
              <a:rPr lang="en-US" sz="2400" b="1" dirty="0" smtClean="0">
                <a:solidFill>
                  <a:srgbClr val="8D8C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/>
            </a:r>
            <a:br>
              <a:rPr lang="en-US" sz="2400" b="1" dirty="0" smtClean="0">
                <a:solidFill>
                  <a:srgbClr val="8D8C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8D8C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ПО СМОЛЕНСКОЙ ОБЛАСТИ</a:t>
            </a:r>
            <a:endParaRPr lang="ru-RU" sz="2400" b="1" dirty="0">
              <a:solidFill>
                <a:srgbClr val="8D8C9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29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_Шаблон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104306" tIns="52153" rIns="104306" bIns="52153" rtlCol="0" anchor="ctr">
        <a:normAutofit/>
      </a:bodyPr>
      <a:lstStyle>
        <a:defPPr marL="0" marR="0" indent="0" algn="l" defTabSz="1043056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4800" b="1" i="0" u="none" strike="noStrike" kern="1200" cap="none" spc="0" normalizeH="0" baseline="0" noProof="0" dirty="0" smtClean="0">
            <a:ln>
              <a:noFill/>
            </a:ln>
            <a:solidFill>
              <a:srgbClr val="005AA9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Презентация_Шаблон1</Template>
  <TotalTime>2956</TotalTime>
  <Words>99</Words>
  <Application>Microsoft Office PowerPoint</Application>
  <PresentationFormat>Произвольный</PresentationFormat>
  <Paragraphs>36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Презентация_Шаблон1</vt:lpstr>
      <vt:lpstr>Презентация PowerPoint</vt:lpstr>
      <vt:lpstr>Презентация PowerPoint</vt:lpstr>
    </vt:vector>
  </TitlesOfParts>
  <Company>УФНС РФ (6700)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6700-00-322</dc:creator>
  <cp:lastModifiedBy>Селезнева Злата Михайловна</cp:lastModifiedBy>
  <cp:revision>336</cp:revision>
  <dcterms:created xsi:type="dcterms:W3CDTF">2013-04-03T07:27:08Z</dcterms:created>
  <dcterms:modified xsi:type="dcterms:W3CDTF">2018-06-25T14:26:46Z</dcterms:modified>
</cp:coreProperties>
</file>